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4" r:id="rId9"/>
    <p:sldId id="261" r:id="rId10"/>
    <p:sldId id="262" r:id="rId11"/>
    <p:sldId id="263" r:id="rId12"/>
    <p:sldId id="26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154"/>
    <a:srgbClr val="AB93A0"/>
    <a:srgbClr val="6C3636"/>
    <a:srgbClr val="27527B"/>
    <a:srgbClr val="444A54"/>
    <a:srgbClr val="683054"/>
    <a:srgbClr val="643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media" Target="../media/media6.mp4"/><Relationship Id="rId4" Type="http://schemas.openxmlformats.org/officeDocument/2006/relationships/video" Target="../media/media6.mp4"/><Relationship Id="rId3" Type="http://schemas.openxmlformats.org/officeDocument/2006/relationships/image" Target="../media/image8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4.png"/><Relationship Id="rId5" Type="http://schemas.microsoft.com/office/2007/relationships/media" Target="ppt/slides/ppt/slides/ppt/media/media3.mp4" TargetMode="External"/><Relationship Id="rId4" Type="http://schemas.openxmlformats.org/officeDocument/2006/relationships/video" Target="ppt/slides/ppt/slides/ppt/media/media3.mp4" TargetMode="Externa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1" Type="http://schemas.microsoft.com/office/2007/relationships/media" Target="../media/media4.mp4"/><Relationship Id="rId10" Type="http://schemas.openxmlformats.org/officeDocument/2006/relationships/video" Target="../media/media4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/>
          <p:cNvSpPr txBox="1"/>
          <p:nvPr/>
        </p:nvSpPr>
        <p:spPr>
          <a:xfrm>
            <a:off x="860466" y="1541309"/>
            <a:ext cx="1047135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Project Group ID ”29”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Eman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Tamam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Mohamed : 162021069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Yasmeen Khaled Mohamed : 162021387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Arwa Mostafa Mohamed : 162021047</a:t>
            </a: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Lato" panose="020F050202020403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Dept. of Computer Science</a:t>
            </a:r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College of Computers and Information , Assiut University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pic>
        <p:nvPicPr>
          <p:cNvPr id="8" name="صورة 7" descr="صورة تحتوي على نص, رمز, الرسومات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44" y="2928201"/>
            <a:ext cx="1714500" cy="239077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780790" y="246833"/>
            <a:ext cx="46309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Sign Language App</a:t>
            </a:r>
            <a:endParaRPr lang="en-US" sz="3200" dirty="0">
              <a:solidFill>
                <a:schemeClr val="bg1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-9832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10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541020" y="1376680"/>
            <a:ext cx="3922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Error Analysis:-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179871" y="2269408"/>
            <a:ext cx="7708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Tx/>
              <a:buChar char="-"/>
            </a:pPr>
            <a:r>
              <a:rPr lang="en-US" sz="2400" dirty="0">
                <a:latin typeface="Palatino Linotype" panose="02040502050505030304" charset="0"/>
                <a:cs typeface="Palatino Linotype" panose="02040502050505030304" charset="0"/>
              </a:rPr>
              <a:t>There is some kind of confusion in the “Take care”  and “Who”  signs</a:t>
            </a:r>
            <a:endParaRPr lang="en-US" sz="24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Tx/>
              <a:buChar char="-"/>
            </a:pPr>
            <a:endParaRPr lang="en-US" sz="2400" dirty="0"/>
          </a:p>
          <a:p>
            <a:pPr marL="342900" indent="-342900" algn="l" rtl="0">
              <a:buFontTx/>
              <a:buChar char="-"/>
            </a:pPr>
            <a:endParaRPr lang="en-US" sz="2400" dirty="0"/>
          </a:p>
        </p:txBody>
      </p:sp>
      <p:sp>
        <p:nvSpPr>
          <p:cNvPr id="2" name="Text Box 1"/>
          <p:cNvSpPr txBox="1"/>
          <p:nvPr/>
        </p:nvSpPr>
        <p:spPr>
          <a:xfrm>
            <a:off x="3805555" y="1239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takecareerror 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3275" y="3307715"/>
            <a:ext cx="3660140" cy="2898140"/>
          </a:xfrm>
          <a:prstGeom prst="rect">
            <a:avLst/>
          </a:prstGeom>
        </p:spPr>
      </p:pic>
      <p:pic>
        <p:nvPicPr>
          <p:cNvPr id="8" name="whoerror (1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93715" y="3307715"/>
            <a:ext cx="3660140" cy="28981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675765" y="632904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Takecare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77635" y="632904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Who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11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737418" y="1337187"/>
            <a:ext cx="8032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Visualization for test and train data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095500"/>
            <a:ext cx="4993005" cy="3797300"/>
          </a:xfrm>
          <a:prstGeom prst="rect">
            <a:avLst/>
          </a:prstGeom>
        </p:spPr>
      </p:pic>
      <p:pic>
        <p:nvPicPr>
          <p:cNvPr id="3" name="Picture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70" y="2095500"/>
            <a:ext cx="5177790" cy="37973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6075" y="6244590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2: Accuracy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38415" y="6244590"/>
            <a:ext cx="279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3: Loss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12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3" name="صورة 2" descr="صورة تحتوي على نص, لقطة شاشة, برامج الوسائط المتعددة, برمجيات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77" y="1211561"/>
            <a:ext cx="4200218" cy="5485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275303" y="1347019"/>
            <a:ext cx="41885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</a:rPr>
              <a:t>Confusion matrix</a:t>
            </a:r>
            <a:endParaRPr lang="en-US" sz="32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373380" y="1489688"/>
            <a:ext cx="498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Task description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08401" y="1966452"/>
            <a:ext cx="11710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The sign language app is designed to translate ASL signs and gestures from both hands into meaningful words.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It provides a way to understand ASL sign language without the need to learn it.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</a:rPr>
              <a:t>The signs that the app translates include: busy, take care, I don't know, I am fine, who, chair, internet, I am tired, excuse me, and goodbye.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Task Description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3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Demo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3" name="29-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10105" y="1348740"/>
            <a:ext cx="7124700" cy="49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88265" y="1210310"/>
            <a:ext cx="11503660" cy="5647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Creating the dataset by getting the data from </a:t>
            </a:r>
            <a:r>
              <a:rPr lang="en-US" dirty="0" err="1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youtube</a:t>
            </a: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defining the "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load_dataset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" function to load the data from our dataset.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a 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mediapipe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solution ”Hand landmarks detection”</a:t>
            </a:r>
            <a:r>
              <a:rPr lang="ar-EG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</a:t>
            </a:r>
            <a:r>
              <a:rPr lang="en-US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to detect the landmarks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Converting the labels of the dataset into numerical values.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our AI gym created model.</a:t>
            </a:r>
            <a:r>
              <a:rPr lang="ar-EG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  </a:t>
            </a:r>
            <a:r>
              <a:rPr lang="en-US" alt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we used the same layers then changed the number of classes for the output layer.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Setting the number of epochs to </a:t>
            </a:r>
            <a:r>
              <a:rPr lang="en-US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20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0.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Saving the model to “</a:t>
            </a:r>
            <a:r>
              <a:rPr lang="en-US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model.keras</a:t>
            </a: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” file.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Enable the use of webcam in the model.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Printing the result on the window, not the console.</a:t>
            </a:r>
            <a:endParaRPr lang="en-US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4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Contribution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511175" y="1865630"/>
            <a:ext cx="11316970" cy="336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collected the videos for our dataset from different sources, and then we built it. 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The dataset consists of 10 folders, with each gesture having a labeled folder corresponding to the gesture. 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Each folder contains 15-30 videos.</a:t>
            </a:r>
            <a:endParaRPr lang="en-US" sz="32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5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Data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 Data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5" name="i do not know (5) - Copy - Copy - Cop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4836" y="2661529"/>
            <a:ext cx="2624804" cy="2531889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68826" y="1219200"/>
            <a:ext cx="61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  </a:t>
            </a:r>
            <a:r>
              <a:rPr lang="en-US" sz="2800" dirty="0"/>
              <a:t>Here are some samples of the data:- </a:t>
            </a:r>
            <a:endParaRPr lang="en-US" sz="2800" dirty="0"/>
          </a:p>
        </p:txBody>
      </p:sp>
      <p:sp>
        <p:nvSpPr>
          <p:cNvPr id="9" name="مربع نص 8"/>
          <p:cNvSpPr txBox="1"/>
          <p:nvPr/>
        </p:nvSpPr>
        <p:spPr>
          <a:xfrm>
            <a:off x="-1" y="5407967"/>
            <a:ext cx="325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I don</a:t>
            </a:r>
            <a:r>
              <a:rPr lang="ar-EG" sz="2400" dirty="0"/>
              <a:t>’</a:t>
            </a:r>
            <a:r>
              <a:rPr lang="en-US" sz="2400" dirty="0"/>
              <a:t>t know</a:t>
            </a:r>
            <a:endParaRPr lang="en-US" sz="2400" dirty="0"/>
          </a:p>
        </p:txBody>
      </p:sp>
      <p:sp>
        <p:nvSpPr>
          <p:cNvPr id="12" name="مربع نص 11"/>
          <p:cNvSpPr txBox="1"/>
          <p:nvPr/>
        </p:nvSpPr>
        <p:spPr>
          <a:xfrm>
            <a:off x="3333410" y="5407966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Who</a:t>
            </a:r>
            <a:endParaRPr lang="en-US" sz="2400" dirty="0"/>
          </a:p>
        </p:txBody>
      </p:sp>
      <p:pic>
        <p:nvPicPr>
          <p:cNvPr id="14" name="take-care-of-yourself-in-asl_qPveypy0 - Copy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3508" y="2661527"/>
            <a:ext cx="2674174" cy="2531889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6418085" y="5407966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Take care</a:t>
            </a:r>
            <a:endParaRPr lang="en-US" sz="2400" dirty="0"/>
          </a:p>
        </p:txBody>
      </p:sp>
      <p:pic>
        <p:nvPicPr>
          <p:cNvPr id="16" name="how-to-sign-who-what-when-where-sign-language-asl_lg0IJ8Tv - Copy (2) - Copy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8675" y="2661527"/>
            <a:ext cx="2852828" cy="2531890"/>
          </a:xfrm>
          <a:prstGeom prst="rect">
            <a:avLst/>
          </a:prstGeom>
        </p:spPr>
      </p:pic>
      <p:pic>
        <p:nvPicPr>
          <p:cNvPr id="17" name="i am tired (5)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14027" y="2661527"/>
            <a:ext cx="2532167" cy="2531889"/>
          </a:xfrm>
          <a:prstGeom prst="rect">
            <a:avLst/>
          </a:prstGeom>
        </p:spPr>
      </p:pic>
      <p:sp>
        <p:nvSpPr>
          <p:cNvPr id="21" name="مربع نص 20"/>
          <p:cNvSpPr txBox="1"/>
          <p:nvPr/>
        </p:nvSpPr>
        <p:spPr>
          <a:xfrm>
            <a:off x="9414027" y="5407965"/>
            <a:ext cx="25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I am tired</a:t>
            </a:r>
            <a:endParaRPr lang="en-US" sz="2400" dirty="0"/>
          </a:p>
        </p:txBody>
      </p:sp>
      <p:sp>
        <p:nvSpPr>
          <p:cNvPr id="22" name="Freeform 4"/>
          <p:cNvSpPr/>
          <p:nvPr/>
        </p:nvSpPr>
        <p:spPr>
          <a:xfrm>
            <a:off x="10957739" y="5838818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>
                <a:latin typeface="Palatino Linotype" panose="02040502050505030304" charset="0"/>
                <a:cs typeface="Palatino Linotype" panose="02040502050505030304" charset="0"/>
              </a:rPr>
              <a:t>6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86813" y="137652"/>
            <a:ext cx="39427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Proect architecture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>
                <a:latin typeface="Palatino Linotype" panose="02040502050505030304" charset="0"/>
                <a:cs typeface="Palatino Linotype" panose="02040502050505030304" charset="0"/>
              </a:rPr>
              <a:t>7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ar-EG" alt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Project Architecture</a:t>
            </a:r>
            <a:endParaRPr lang="en-US" alt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9" name="صورة 8" descr="صورة تحتوي على نص, رسم بياني, لقطة شاشة, دائرة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5" y="1214120"/>
            <a:ext cx="8502650" cy="47402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129405" y="6214745"/>
            <a:ext cx="3158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>
                <a:latin typeface="Palatino Linotype" panose="02040502050505030304" charset="0"/>
                <a:cs typeface="Palatino Linotype" panose="02040502050505030304" charset="0"/>
              </a:rPr>
              <a:t>Figure 1: Project Architecture</a:t>
            </a:r>
            <a:endParaRPr lang="en-US" alt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85115" y="1042035"/>
            <a:ext cx="11710670" cy="565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ar-EG" alt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number of classes is 10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Using the Hand landmarks detection from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mediapipe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model is created with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Tensorflow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keras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This model consists of 9 layers: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lvl="2" indent="0" algn="l" rtl="0">
              <a:buNone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1 Input, 2 Conv1D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2 Maxpooling1D, 1 Flatten, 2  Dense   one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 and the other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softmax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1 Dropout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lvl="2" indent="0" algn="l" rtl="0"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optimizer is '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adam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', the loss function is ‘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sparse_categorical_crossentropy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', and the metrics is 'accuracy’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ar-EG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epoch number is 200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8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ar-EG" sz="32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Methods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71475" y="1095375"/>
            <a:ext cx="9796780" cy="5587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Results analysis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r>
              <a:rPr lang="en-US" sz="32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   	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-Accuracy:  </a:t>
            </a: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0.9983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(99.83%) 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algn="l" rtl="0"/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    	-Loss: </a:t>
            </a: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0.0037</a:t>
            </a:r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 (0.37%)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algn="l" rtl="0"/>
            <a:r>
              <a:rPr lang="en-US" sz="28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	-Metrics: “accuracy”</a:t>
            </a:r>
            <a:endParaRPr lang="en-US" sz="28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 Linotype" panose="02040502050505030304" charset="0"/>
                <a:cs typeface="Palatino Linotype" panose="02040502050505030304" charset="0"/>
              </a:rPr>
              <a:t>9</a:t>
            </a:r>
            <a:endParaRPr lang="en-US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effectLst/>
                <a:latin typeface="Palatino Linotype" panose="02040502050505030304" charset="0"/>
                <a:cs typeface="Palatino Linotype" panose="02040502050505030304" charset="0"/>
              </a:rPr>
              <a:t> Results</a:t>
            </a:r>
            <a:endParaRPr lang="en-US" sz="3200" dirty="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2331</Words>
  <Application>WPS Presentation</Application>
  <PresentationFormat>شاشة عريضة</PresentationFormat>
  <Paragraphs>153</Paragraphs>
  <Slides>12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Palatino Linotype</vt:lpstr>
      <vt:lpstr>Lato</vt:lpstr>
      <vt:lpstr>Aptos</vt:lpstr>
      <vt:lpstr>Segoe Print</vt:lpstr>
      <vt:lpstr>Consolas</vt:lpstr>
      <vt:lpstr>Calibri</vt:lpstr>
      <vt:lpstr>Microsoft YaHei</vt:lpstr>
      <vt:lpstr>Arial Unicode MS</vt:lpstr>
      <vt:lpstr>Times New Roman</vt:lpstr>
      <vt:lpstr>Aptos Display</vt:lpstr>
      <vt:lpstr>Aldhabi</vt:lpstr>
      <vt:lpstr>نسق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Arwa Mostafa</dc:creator>
  <cp:lastModifiedBy>ALTHOURAYA</cp:lastModifiedBy>
  <cp:revision>20</cp:revision>
  <dcterms:created xsi:type="dcterms:W3CDTF">2024-04-07T23:25:00Z</dcterms:created>
  <dcterms:modified xsi:type="dcterms:W3CDTF">2024-05-18T16:49:33Z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26A5461EFE8D4133800998306CEB5137_12</vt:lpwstr>
  </property>
  <property fmtid="{D5CDD505-2E9C-101B-9397-08002B2CF9AE}" pid="3" name="KSOProductBuildVer">
    <vt:lpwstr>1033-12.2.0.13472</vt:lpwstr>
  </property>
</Properties>
</file>